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76" r:id="rId4"/>
    <p:sldId id="278" r:id="rId5"/>
    <p:sldId id="279" r:id="rId6"/>
    <p:sldId id="264" r:id="rId7"/>
    <p:sldId id="269" r:id="rId8"/>
    <p:sldId id="270" r:id="rId9"/>
    <p:sldId id="274" r:id="rId10"/>
    <p:sldId id="275" r:id="rId11"/>
    <p:sldId id="271" r:id="rId12"/>
    <p:sldId id="272" r:id="rId13"/>
    <p:sldId id="280" r:id="rId14"/>
    <p:sldId id="260" r:id="rId15"/>
    <p:sldId id="273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</a:p>
        <a:p>
          <a:r>
            <a:rPr lang="en-US" sz="1100" dirty="0"/>
            <a:t>Reading Comprehension</a:t>
          </a:r>
        </a:p>
        <a:p>
          <a:r>
            <a:rPr lang="en-US" sz="1100" dirty="0"/>
            <a:t>Listening </a:t>
          </a:r>
          <a:r>
            <a:rPr lang="en-US" sz="1100" dirty="0" smtClean="0"/>
            <a:t>Comprehension</a:t>
          </a:r>
        </a:p>
        <a:p>
          <a:r>
            <a:rPr lang="en-US" sz="1100" dirty="0" smtClean="0">
              <a:solidFill>
                <a:srgbClr val="FF0000"/>
              </a:solidFill>
            </a:rPr>
            <a:t>Written Expression</a:t>
          </a:r>
          <a:endParaRPr lang="en-US" sz="1100" dirty="0">
            <a:solidFill>
              <a:srgbClr val="FF0000"/>
            </a:solidFill>
          </a:endParaRP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chemeClr val="tx1"/>
              </a:solidFill>
            </a:rPr>
            <a:t>Decoding (phonics), </a:t>
          </a:r>
        </a:p>
        <a:p>
          <a:r>
            <a:rPr lang="en-US" sz="1100" b="0" dirty="0">
              <a:solidFill>
                <a:schemeClr val="tx1"/>
              </a:solidFill>
            </a:rPr>
            <a:t>encoding (spelling), </a:t>
          </a:r>
        </a:p>
        <a:p>
          <a:r>
            <a:rPr lang="en-US" sz="1100" b="0" dirty="0">
              <a:solidFill>
                <a:srgbClr val="FF0000"/>
              </a:solidFill>
            </a:rPr>
            <a:t>Fluency (rate &amp; accuracy)</a:t>
          </a:r>
        </a:p>
        <a:p>
          <a:r>
            <a:rPr lang="en-US" sz="1100" b="0" dirty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</a:t>
          </a:r>
          <a:r>
            <a:rPr lang="en-US" sz="1100" kern="1200" dirty="0" smtClean="0"/>
            <a:t>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Written Expression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2/11/2013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weentribun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Monday 2-11-13</a:t>
            </a:r>
          </a:p>
          <a:p>
            <a:r>
              <a:rPr lang="en-US" dirty="0" smtClean="0"/>
              <a:t>Reading: Sight words, Fluency</a:t>
            </a:r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Running Records</a:t>
            </a:r>
          </a:p>
          <a:p>
            <a:r>
              <a:rPr lang="en-US" dirty="0" smtClean="0"/>
              <a:t>Readings for today: </a:t>
            </a:r>
            <a:r>
              <a:rPr lang="en-US" dirty="0" err="1" smtClean="0"/>
              <a:t>Appleman</a:t>
            </a:r>
            <a:r>
              <a:rPr lang="en-US" dirty="0" smtClean="0"/>
              <a:t> &amp; Graves, Preface &amp; 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90-94% instructional level </a:t>
            </a:r>
          </a:p>
          <a:p>
            <a:pPr lvl="1"/>
            <a:r>
              <a:rPr lang="en-US" dirty="0" smtClean="0"/>
              <a:t>95-100% independent level</a:t>
            </a:r>
          </a:p>
          <a:p>
            <a:pPr lvl="1"/>
            <a:r>
              <a:rPr lang="en-US" dirty="0" smtClean="0"/>
              <a:t>Below 90% = frustration level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Fluency Instructional Methods and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Fluency instructional methods:</a:t>
            </a:r>
          </a:p>
          <a:p>
            <a:pPr lvl="1"/>
            <a:r>
              <a:rPr lang="en-US" dirty="0" smtClean="0"/>
              <a:t>Choral reading</a:t>
            </a:r>
          </a:p>
          <a:p>
            <a:pPr lvl="1"/>
            <a:r>
              <a:rPr lang="en-US" dirty="0" smtClean="0"/>
              <a:t>Buddy reading (student/adult) </a:t>
            </a:r>
          </a:p>
          <a:p>
            <a:pPr lvl="1"/>
            <a:r>
              <a:rPr lang="en-US" dirty="0" smtClean="0"/>
              <a:t>Echo reading</a:t>
            </a:r>
          </a:p>
          <a:p>
            <a:pPr lvl="1"/>
            <a:r>
              <a:rPr lang="en-US" dirty="0" smtClean="0"/>
              <a:t>Repeated reading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Fluency Instructional materials: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Fry phrases (bridge btw word decoding/fluency) – automaticity (see wiki)</a:t>
            </a:r>
          </a:p>
          <a:p>
            <a:pPr lvl="1"/>
            <a:r>
              <a:rPr lang="en-US" dirty="0" smtClean="0"/>
              <a:t>Brief fluency Passages (see wiki) </a:t>
            </a:r>
          </a:p>
          <a:p>
            <a:pPr lvl="1"/>
            <a:r>
              <a:rPr lang="en-US" dirty="0" smtClean="0"/>
              <a:t>Independent level books </a:t>
            </a:r>
          </a:p>
          <a:p>
            <a:pPr lvl="1"/>
            <a:r>
              <a:rPr lang="en-US" dirty="0" smtClean="0"/>
              <a:t>magazine articles at independent level</a:t>
            </a:r>
          </a:p>
          <a:p>
            <a:pPr lvl="1"/>
            <a:r>
              <a:rPr lang="en-US" dirty="0" err="1" smtClean="0"/>
              <a:t>Tweentribune</a:t>
            </a:r>
            <a:r>
              <a:rPr lang="en-US" dirty="0" smtClean="0"/>
              <a:t> – </a:t>
            </a:r>
            <a:r>
              <a:rPr lang="en-US" dirty="0" smtClean="0">
                <a:hlinkClick r:id="rId2"/>
              </a:rPr>
              <a:t>www.tweentribune.com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Fluency graph</a:t>
            </a:r>
          </a:p>
          <a:p>
            <a:pPr lvl="1"/>
            <a:r>
              <a:rPr lang="en-US" dirty="0" smtClean="0"/>
              <a:t>More ideas on wiki from Tim Rasinski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Fluency Assessment – Running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 RR? </a:t>
            </a:r>
          </a:p>
          <a:p>
            <a:r>
              <a:rPr lang="en-US" dirty="0" smtClean="0"/>
              <a:t>RR group practice: </a:t>
            </a:r>
          </a:p>
          <a:p>
            <a:pPr lvl="1"/>
            <a:r>
              <a:rPr lang="en-US" dirty="0" smtClean="0"/>
              <a:t>Miscue marking</a:t>
            </a:r>
          </a:p>
          <a:p>
            <a:pPr lvl="1"/>
            <a:r>
              <a:rPr lang="en-US" dirty="0" smtClean="0"/>
              <a:t>Calculating rate (wpm)</a:t>
            </a:r>
          </a:p>
          <a:p>
            <a:pPr lvl="1"/>
            <a:r>
              <a:rPr lang="en-US" dirty="0" smtClean="0"/>
              <a:t>Calculating accuracy percentage</a:t>
            </a:r>
          </a:p>
          <a:p>
            <a:pPr lvl="1"/>
            <a:r>
              <a:rPr lang="en-US" dirty="0" smtClean="0"/>
              <a:t>Adding a qualitative assessment of fluency (see rubric on wiki) and general comprehension (main idea)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Miscue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Count as errors</a:t>
            </a:r>
          </a:p>
          <a:p>
            <a:r>
              <a:rPr lang="en-US" dirty="0" smtClean="0"/>
              <a:t>Omission – skipping a word – circle word</a:t>
            </a:r>
          </a:p>
          <a:p>
            <a:r>
              <a:rPr lang="en-US" dirty="0"/>
              <a:t> </a:t>
            </a:r>
            <a:r>
              <a:rPr lang="en-US" dirty="0" smtClean="0"/>
              <a:t>Insertion – adding word - ^ inserted word above (^very)</a:t>
            </a:r>
          </a:p>
          <a:p>
            <a:r>
              <a:rPr lang="en-US" dirty="0" smtClean="0"/>
              <a:t>Mispronunciation – </a:t>
            </a:r>
            <a:r>
              <a:rPr lang="en-US" dirty="0" err="1" smtClean="0"/>
              <a:t>grap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</a:t>
            </a:r>
            <a:r>
              <a:rPr lang="en-US" strike="sngStrike" dirty="0" smtClean="0"/>
              <a:t>grape</a:t>
            </a:r>
          </a:p>
          <a:p>
            <a:r>
              <a:rPr lang="en-US" dirty="0" smtClean="0"/>
              <a:t>Substitution – one word for another   home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</a:t>
            </a:r>
            <a:r>
              <a:rPr lang="en-US" strike="sngStrike" dirty="0" smtClean="0"/>
              <a:t> house</a:t>
            </a:r>
          </a:p>
          <a:p>
            <a:r>
              <a:rPr lang="en-US" dirty="0" smtClean="0"/>
              <a:t>Teacher assist – count to 5, circle, write TA</a:t>
            </a:r>
          </a:p>
          <a:p>
            <a:r>
              <a:rPr lang="en-US" dirty="0" smtClean="0"/>
              <a:t>Miss or add prefix/suffix/inflection cat</a:t>
            </a:r>
            <a:r>
              <a:rPr lang="en-US" strike="sngStrike" dirty="0" smtClean="0"/>
              <a:t>s </a:t>
            </a:r>
            <a:r>
              <a:rPr lang="en-US" dirty="0" smtClean="0"/>
              <a:t> </a:t>
            </a:r>
            <a:r>
              <a:rPr lang="en-US" dirty="0" err="1" smtClean="0"/>
              <a:t>cat</a:t>
            </a:r>
            <a:r>
              <a:rPr lang="en-US" dirty="0" err="1" smtClean="0">
                <a:solidFill>
                  <a:srgbClr val="00B0F0"/>
                </a:solidFill>
              </a:rPr>
              <a:t>s</a:t>
            </a:r>
            <a:endParaRPr lang="en-US" strike="sngStrike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Not counted as error</a:t>
            </a:r>
            <a:endParaRPr lang="en-US" b="1" dirty="0"/>
          </a:p>
          <a:p>
            <a:r>
              <a:rPr lang="en-US" dirty="0" smtClean="0"/>
              <a:t>Self Correct – not counted as error (</a:t>
            </a:r>
            <a:r>
              <a:rPr lang="en-US" dirty="0" err="1" smtClean="0"/>
              <a:t>sc</a:t>
            </a:r>
            <a:r>
              <a:rPr lang="en-US" dirty="0" smtClean="0"/>
              <a:t>)  </a:t>
            </a:r>
          </a:p>
          <a:p>
            <a:r>
              <a:rPr lang="en-US" dirty="0"/>
              <a:t>Repetition </a:t>
            </a:r>
            <a:r>
              <a:rPr lang="en-US" dirty="0" smtClean="0"/>
              <a:t>– not counted as error (arrow above repeated words) </a:t>
            </a:r>
          </a:p>
          <a:p>
            <a:r>
              <a:rPr lang="en-US" dirty="0"/>
              <a:t>ESL </a:t>
            </a:r>
            <a:r>
              <a:rPr lang="en-US" dirty="0" smtClean="0"/>
              <a:t>error – mark ESL</a:t>
            </a:r>
            <a:endParaRPr lang="en-US" dirty="0"/>
          </a:p>
          <a:p>
            <a:r>
              <a:rPr lang="en-US" dirty="0" smtClean="0"/>
              <a:t>Names – mark/tell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91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our Site Visits to Bishop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materials should we bring?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assessments should we bring?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Connecting Assessment and Instruction: Reviewing what we’ve learned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instructional activities will you implement if: </a:t>
            </a:r>
          </a:p>
          <a:p>
            <a:pPr lvl="1"/>
            <a:r>
              <a:rPr lang="en-US" dirty="0" smtClean="0"/>
              <a:t>the child has an issue with attitude/emotion we can</a:t>
            </a:r>
          </a:p>
          <a:p>
            <a:pPr lvl="1"/>
            <a:r>
              <a:rPr lang="en-US" dirty="0" smtClean="0"/>
              <a:t>the child has an issue with PA? </a:t>
            </a:r>
          </a:p>
          <a:p>
            <a:pPr lvl="1"/>
            <a:r>
              <a:rPr lang="en-US" dirty="0" smtClean="0"/>
              <a:t>The child has an issue with processing speed/rapid naming? </a:t>
            </a:r>
          </a:p>
          <a:p>
            <a:pPr lvl="1"/>
            <a:r>
              <a:rPr lang="en-US" dirty="0" smtClean="0"/>
              <a:t>The child has an issue with working memory?</a:t>
            </a:r>
          </a:p>
          <a:p>
            <a:pPr lvl="1"/>
            <a:r>
              <a:rPr lang="en-US" dirty="0" smtClean="0"/>
              <a:t>the child has an issue with decoding/spelling regular words? </a:t>
            </a:r>
          </a:p>
          <a:p>
            <a:pPr lvl="1"/>
            <a:r>
              <a:rPr lang="en-US" dirty="0" smtClean="0"/>
              <a:t>the child has an issue with reading fluency?</a:t>
            </a:r>
          </a:p>
          <a:p>
            <a:pPr lvl="1"/>
            <a:r>
              <a:rPr lang="en-US" dirty="0" smtClean="0"/>
              <a:t>the child has an issue with written expression?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Ideas (i.e. answers) for most of these questions can be found on the wiki – the wiki is a good place to start and is in no way exhaustive or “the only way”!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assignment – annotated bibliography due next Monday 2/18/13</a:t>
            </a:r>
          </a:p>
          <a:p>
            <a:r>
              <a:rPr lang="en-US" dirty="0" smtClean="0"/>
              <a:t>Syllabus </a:t>
            </a:r>
            <a:r>
              <a:rPr lang="en-US" dirty="0" smtClean="0"/>
              <a:t>Updates  - remember days we will be “in the field” </a:t>
            </a:r>
          </a:p>
          <a:p>
            <a:pPr lvl="1"/>
            <a:r>
              <a:rPr lang="en-US" dirty="0" smtClean="0"/>
              <a:t>2/13 – library/research time</a:t>
            </a:r>
          </a:p>
          <a:p>
            <a:pPr lvl="1"/>
            <a:r>
              <a:rPr lang="en-US" dirty="0" smtClean="0"/>
              <a:t>2/27 – Thornton Elem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differences and similarities between Atwell’s zone and </a:t>
            </a:r>
            <a:r>
              <a:rPr lang="en-US" dirty="0" err="1" smtClean="0"/>
              <a:t>Appleman</a:t>
            </a:r>
            <a:r>
              <a:rPr lang="en-US" dirty="0" smtClean="0"/>
              <a:t> and Graves SRE? Do you think Atwell would like the </a:t>
            </a:r>
            <a:r>
              <a:rPr lang="en-US" dirty="0" err="1" smtClean="0"/>
              <a:t>Appleman</a:t>
            </a:r>
            <a:r>
              <a:rPr lang="en-US" dirty="0" smtClean="0"/>
              <a:t> and Graves method of teaching reading?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458076"/>
              </p:ext>
            </p:extLst>
          </p:nvPr>
        </p:nvGraphicFramePr>
        <p:xfrm>
          <a:off x="1371600" y="3200400"/>
          <a:ext cx="6324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  <a:gridCol w="3162300"/>
              </a:tblGrid>
              <a:tr h="346431">
                <a:tc>
                  <a:txBody>
                    <a:bodyPr/>
                    <a:lstStyle/>
                    <a:p>
                      <a:r>
                        <a:rPr lang="en-US" dirty="0" smtClean="0"/>
                        <a:t>similarities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differences</a:t>
                      </a:r>
                      <a:endParaRPr lang="en-US" dirty="0"/>
                    </a:p>
                  </a:txBody>
                  <a:tcPr/>
                </a:tc>
              </a:tr>
              <a:tr h="606255">
                <a:tc>
                  <a:txBody>
                    <a:bodyPr/>
                    <a:lstStyle/>
                    <a:p>
                      <a:r>
                        <a:rPr lang="en-US" dirty="0" smtClean="0"/>
                        <a:t>Importance of silent reading/concentration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Teacher</a:t>
                      </a:r>
                      <a:r>
                        <a:rPr lang="en-US" baseline="0" dirty="0" smtClean="0"/>
                        <a:t> selects reading in </a:t>
                      </a:r>
                      <a:r>
                        <a:rPr lang="en-US" baseline="0" dirty="0" err="1" smtClean="0"/>
                        <a:t>Appleman</a:t>
                      </a:r>
                      <a:r>
                        <a:rPr lang="en-US" baseline="0" dirty="0" smtClean="0"/>
                        <a:t>/graves</a:t>
                      </a:r>
                      <a:endParaRPr lang="en-US" dirty="0"/>
                    </a:p>
                  </a:txBody>
                  <a:tcPr/>
                </a:tc>
              </a:tr>
              <a:tr h="346431">
                <a:tc>
                  <a:txBody>
                    <a:bodyPr/>
                    <a:lstStyle/>
                    <a:p>
                      <a:r>
                        <a:rPr lang="en-US" dirty="0" smtClean="0"/>
                        <a:t>Aesthetic/efferent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Activities pre/during/after </a:t>
                      </a:r>
                      <a:endParaRPr lang="en-US" dirty="0"/>
                    </a:p>
                  </a:txBody>
                  <a:tcPr/>
                </a:tc>
              </a:tr>
              <a:tr h="866078">
                <a:tc>
                  <a:txBody>
                    <a:bodyPr/>
                    <a:lstStyle/>
                    <a:p>
                      <a:r>
                        <a:rPr lang="en-US" dirty="0" smtClean="0"/>
                        <a:t>Book talks (background knowledge/motivation)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and varied activities for each category of instruction</a:t>
                      </a:r>
                      <a:endParaRPr lang="en-US" dirty="0"/>
                    </a:p>
                  </a:txBody>
                  <a:tcPr/>
                </a:tc>
              </a:tr>
              <a:tr h="3464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“Have to” in </a:t>
                      </a:r>
                      <a:r>
                        <a:rPr lang="en-US" dirty="0" err="1" smtClean="0"/>
                        <a:t>Appleman</a:t>
                      </a:r>
                      <a:r>
                        <a:rPr lang="en-US" dirty="0" smtClean="0"/>
                        <a:t> reads </a:t>
                      </a:r>
                      <a:r>
                        <a:rPr lang="en-US" dirty="0" err="1" smtClean="0"/>
                        <a:t>v.s</a:t>
                      </a:r>
                      <a:r>
                        <a:rPr lang="en-US" dirty="0" smtClean="0"/>
                        <a:t>. “want to” in Atwell</a:t>
                      </a:r>
                      <a:endParaRPr lang="en-US" dirty="0"/>
                    </a:p>
                  </a:txBody>
                  <a:tcPr/>
                </a:tc>
              </a:tr>
              <a:tr h="3464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4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4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1: Prereading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Purposes of pre-reading (in efferent situation like SRE)</a:t>
            </a:r>
          </a:p>
          <a:p>
            <a:r>
              <a:rPr lang="en-US" dirty="0" smtClean="0"/>
              <a:t>Build interest/enthusiasm</a:t>
            </a:r>
          </a:p>
          <a:p>
            <a:r>
              <a:rPr lang="en-US" dirty="0" smtClean="0"/>
              <a:t>Give necessary information</a:t>
            </a:r>
          </a:p>
          <a:p>
            <a:r>
              <a:rPr lang="en-US" dirty="0" smtClean="0"/>
              <a:t>Alert students to important elements</a:t>
            </a:r>
          </a:p>
          <a:p>
            <a:r>
              <a:rPr lang="en-US" dirty="0" smtClean="0"/>
              <a:t>Remind students of strategies that will prove helpful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All of these lead to ultimate goal of gaining an in depth understanding of the text or “reading to learn”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pre-reading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We’ll revisit this with guided reading as BDA….</a:t>
            </a:r>
          </a:p>
          <a:p>
            <a:r>
              <a:rPr lang="en-US" dirty="0" smtClean="0"/>
              <a:t>10 activities: </a:t>
            </a:r>
          </a:p>
          <a:p>
            <a:pPr lvl="1"/>
            <a:r>
              <a:rPr lang="en-US" dirty="0" smtClean="0"/>
              <a:t>Motivating</a:t>
            </a:r>
          </a:p>
          <a:p>
            <a:pPr lvl="1"/>
            <a:r>
              <a:rPr lang="en-US" dirty="0" smtClean="0"/>
              <a:t>Relating to student’s lives</a:t>
            </a:r>
          </a:p>
          <a:p>
            <a:pPr lvl="1"/>
            <a:r>
              <a:rPr lang="en-US" dirty="0" smtClean="0"/>
              <a:t>Build background knowledge</a:t>
            </a:r>
          </a:p>
          <a:p>
            <a:pPr lvl="1"/>
            <a:r>
              <a:rPr lang="en-US" dirty="0" smtClean="0"/>
              <a:t>Providing text-specific knowledge</a:t>
            </a:r>
          </a:p>
          <a:p>
            <a:pPr lvl="1"/>
            <a:r>
              <a:rPr lang="en-US" dirty="0" err="1" smtClean="0"/>
              <a:t>Preteach</a:t>
            </a:r>
            <a:r>
              <a:rPr lang="en-US" dirty="0" smtClean="0"/>
              <a:t> vocabulary</a:t>
            </a:r>
          </a:p>
          <a:p>
            <a:pPr lvl="1"/>
            <a:r>
              <a:rPr lang="en-US" dirty="0" err="1" smtClean="0"/>
              <a:t>Preteach</a:t>
            </a:r>
            <a:r>
              <a:rPr lang="en-US" dirty="0" smtClean="0"/>
              <a:t> concepts</a:t>
            </a:r>
          </a:p>
          <a:p>
            <a:pPr lvl="1"/>
            <a:r>
              <a:rPr lang="en-US" dirty="0" smtClean="0"/>
              <a:t>Predict/</a:t>
            </a:r>
            <a:r>
              <a:rPr lang="en-US" dirty="0" err="1" smtClean="0"/>
              <a:t>prequestion</a:t>
            </a:r>
            <a:r>
              <a:rPr lang="en-US" dirty="0" smtClean="0"/>
              <a:t> and set direction</a:t>
            </a:r>
          </a:p>
          <a:p>
            <a:pPr lvl="1"/>
            <a:r>
              <a:rPr lang="en-US" dirty="0" smtClean="0"/>
              <a:t>Consider literary elements – spiraling (POV, metaphor, simile, foreshadow, setting, genre) </a:t>
            </a:r>
          </a:p>
          <a:p>
            <a:pPr lvl="1"/>
            <a:r>
              <a:rPr lang="en-US" dirty="0" smtClean="0"/>
              <a:t>Suggest literary lenses (see lenses p 77-80)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3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 – Sight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Fry 100 assessment</a:t>
            </a:r>
          </a:p>
          <a:p>
            <a:pPr lvl="1"/>
            <a:r>
              <a:rPr lang="en-US" dirty="0" smtClean="0"/>
              <a:t>Instructional Goal - </a:t>
            </a:r>
            <a:r>
              <a:rPr lang="en-US" b="1" dirty="0" smtClean="0"/>
              <a:t>automatization</a:t>
            </a:r>
          </a:p>
          <a:p>
            <a:pPr lvl="1"/>
            <a:r>
              <a:rPr lang="en-US" dirty="0" smtClean="0"/>
              <a:t>High Frequency Sight Words – Instructional Materials to reach automaticity – multiple ways for repeated practice</a:t>
            </a:r>
          </a:p>
          <a:p>
            <a:pPr lvl="2"/>
            <a:r>
              <a:rPr lang="en-US" dirty="0" smtClean="0"/>
              <a:t>Fry Bingo/Wordo</a:t>
            </a:r>
          </a:p>
          <a:p>
            <a:pPr lvl="2"/>
            <a:r>
              <a:rPr lang="en-US" dirty="0" smtClean="0"/>
              <a:t>Word Wall Chants/Games</a:t>
            </a:r>
          </a:p>
          <a:p>
            <a:pPr lvl="2"/>
            <a:r>
              <a:rPr lang="en-US" dirty="0" smtClean="0"/>
              <a:t>Fry Rock Paper Scissors</a:t>
            </a:r>
          </a:p>
          <a:p>
            <a:pPr lvl="2"/>
            <a:r>
              <a:rPr lang="en-US" dirty="0" smtClean="0"/>
              <a:t>Fry Dice</a:t>
            </a:r>
          </a:p>
          <a:p>
            <a:pPr lvl="2"/>
            <a:r>
              <a:rPr lang="en-US" dirty="0" smtClean="0"/>
              <a:t>Fry Scroll – Ipad application 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– Lexical Skills -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Automaticity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Fluency = rate + accuracy + prosody + intonation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Accuracy </a:t>
            </a:r>
          </a:p>
          <a:p>
            <a:pPr lvl="1"/>
            <a:r>
              <a:rPr lang="en-US" dirty="0" smtClean="0"/>
              <a:t>90-94% instructional</a:t>
            </a:r>
          </a:p>
          <a:p>
            <a:pPr lvl="1"/>
            <a:r>
              <a:rPr lang="en-US" dirty="0" smtClean="0"/>
              <a:t>95-100% independent</a:t>
            </a:r>
          </a:p>
          <a:p>
            <a:pPr lvl="1"/>
            <a:r>
              <a:rPr lang="en-US" dirty="0" smtClean="0"/>
              <a:t>Below 90% = frustration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 Expectations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397000"/>
          <a:ext cx="8153399" cy="4927600"/>
        </p:xfrm>
        <a:graphic>
          <a:graphicData uri="http://schemas.openxmlformats.org/drawingml/2006/table">
            <a:tbl>
              <a:tblPr/>
              <a:tblGrid>
                <a:gridCol w="1447800"/>
                <a:gridCol w="1676400"/>
                <a:gridCol w="2057400"/>
                <a:gridCol w="991923"/>
                <a:gridCol w="190648"/>
                <a:gridCol w="894614"/>
                <a:gridCol w="894614"/>
              </a:tblGrid>
              <a:tr h="8007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Research Study Recommendations</a:t>
                      </a:r>
                      <a:br>
                        <a:rPr lang="en-US" sz="1000" b="1" dirty="0"/>
                      </a:br>
                      <a:r>
                        <a:rPr lang="en-US" sz="1000" b="1" dirty="0"/>
                        <a:t>Words Per Minute (WPM)</a:t>
                      </a:r>
                      <a:endParaRPr lang="en-US" sz="1000" dirty="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Reading A-Z Recommendations</a:t>
                      </a:r>
                      <a:br>
                        <a:rPr lang="en-US" sz="1000" dirty="0"/>
                      </a:br>
                      <a:r>
                        <a:rPr lang="en-US" sz="1000" dirty="0"/>
                        <a:t>Words Per Minute (WPM)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Grade</a:t>
                      </a:r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Rasinski</a:t>
                      </a:r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Manzo</a:t>
                      </a:r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/>
                        <a:t>Harris &amp; Sipay</a:t>
                      </a:r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Early Rate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End Rate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DD"/>
                    </a:solidFill>
                  </a:tcPr>
                </a:tc>
              </a:tr>
              <a:tr h="431165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80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(1.8) 30-54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60-90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50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70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90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(2.8) 66-104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85-120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70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100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3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110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(3.8) 86-124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115-140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100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130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140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(4.8) 95-130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140-170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130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140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5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150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(5.8) 108-140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170-195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140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160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6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180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(6.8) 112-145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195-220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160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170</a:t>
                      </a:r>
                    </a:p>
                  </a:txBody>
                  <a:tcPr marL="50800" marR="508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443</TotalTime>
  <Words>870</Words>
  <Application>Microsoft Office PowerPoint</Application>
  <PresentationFormat>On-screen Show (4:3)</PresentationFormat>
  <Paragraphs>201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Rdg 4402</vt:lpstr>
      <vt:lpstr>Class News/Announcements</vt:lpstr>
      <vt:lpstr>Journal </vt:lpstr>
      <vt:lpstr>Chapter 1: Prereading Activities</vt:lpstr>
      <vt:lpstr>Types of pre-reading activities</vt:lpstr>
      <vt:lpstr>How Reading Works</vt:lpstr>
      <vt:lpstr>R- Lexical Skills – Word Analysis &amp; Decoding – Sight Words</vt:lpstr>
      <vt:lpstr>R – Lexical Skills - Fluency</vt:lpstr>
      <vt:lpstr>Rate Expectations</vt:lpstr>
      <vt:lpstr>Accuracy Expectations</vt:lpstr>
      <vt:lpstr>Fluency Instructional Methods and Materials</vt:lpstr>
      <vt:lpstr>Fluency Assessment – Running Record</vt:lpstr>
      <vt:lpstr>Miscue Analysis</vt:lpstr>
      <vt:lpstr>W – The Writing Process</vt:lpstr>
      <vt:lpstr>Preparing for our Site Visits to Bishop</vt:lpstr>
      <vt:lpstr>Connecting Assessment and Instruction: Reviewing what we’ve learned so far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 Johnson</cp:lastModifiedBy>
  <cp:revision>35</cp:revision>
  <dcterms:created xsi:type="dcterms:W3CDTF">2013-01-11T21:31:46Z</dcterms:created>
  <dcterms:modified xsi:type="dcterms:W3CDTF">2013-02-11T18:02:44Z</dcterms:modified>
</cp:coreProperties>
</file>